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5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1" r:id="rId6"/>
    <p:sldId id="272" r:id="rId7"/>
    <p:sldId id="266" r:id="rId8"/>
    <p:sldId id="274" r:id="rId9"/>
    <p:sldId id="275" r:id="rId10"/>
    <p:sldId id="27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164876-E816-4148-A29C-4678294B327B}">
          <p14:sldIdLst>
            <p14:sldId id="256"/>
            <p14:sldId id="261"/>
          </p14:sldIdLst>
        </p14:section>
        <p14:section name="Untitled Section" id="{A7751F9B-A878-4335-BAC0-03275CA33E83}">
          <p14:sldIdLst>
            <p14:sldId id="272"/>
            <p14:sldId id="266"/>
            <p14:sldId id="274"/>
            <p14:sldId id="275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5" autoAdjust="0"/>
    <p:restoredTop sz="94675"/>
  </p:normalViewPr>
  <p:slideViewPr>
    <p:cSldViewPr snapToGrid="0" snapToObjects="1">
      <p:cViewPr varScale="1">
        <p:scale>
          <a:sx n="111" d="100"/>
          <a:sy n="111" d="100"/>
        </p:scale>
        <p:origin x="77" y="30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79277022190406E-2"/>
          <c:y val="3.5200236604940233E-2"/>
          <c:w val="0.92329446035154694"/>
          <c:h val="0.76816226234125562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1"/>
          <c:showSerName val="0"/>
          <c:showPercent val="1"/>
          <c:showBubbleSize val="0"/>
        </c:dLbls>
        <c:gapWidth val="219"/>
        <c:overlap val="-27"/>
        <c:axId val="1789527119"/>
        <c:axId val="1789260015"/>
      </c:barChart>
      <c:catAx>
        <c:axId val="1789527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9260015"/>
        <c:crosses val="autoZero"/>
        <c:auto val="1"/>
        <c:lblAlgn val="ctr"/>
        <c:lblOffset val="100"/>
        <c:noMultiLvlLbl val="0"/>
      </c:catAx>
      <c:valAx>
        <c:axId val="1789260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9527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05/8/layout/hierarchy1" loCatId="hierarchy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1CDB9B8-E81E-41E7-AE89-8F6EDFC88D92}">
      <dgm:prSet custT="1"/>
      <dgm:spPr/>
      <dgm:t>
        <a:bodyPr anchor="ctr"/>
        <a:lstStyle/>
        <a:p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What is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RoDo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?</a:t>
          </a:r>
        </a:p>
        <a:p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RoDo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is a local convenience store chain.</a:t>
          </a:r>
        </a:p>
        <a:p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	</a:t>
          </a:r>
        </a:p>
      </dgm:t>
    </dgm:pt>
    <dgm:pt modelId="{5D2FF527-BA77-40BE-9414-16FAE46386BB}" type="parTrans" cxnId="{21EB7847-13AE-4881-9090-909F31360F4E}">
      <dgm:prSet/>
      <dgm:spPr/>
      <dgm:t>
        <a:bodyPr/>
        <a:lstStyle/>
        <a:p>
          <a:endParaRPr lang="en-US"/>
        </a:p>
      </dgm:t>
    </dgm:pt>
    <dgm:pt modelId="{BA791450-8D1E-4A6F-B71D-2984D9E245C4}" type="sibTrans" cxnId="{21EB7847-13AE-4881-9090-909F31360F4E}">
      <dgm:prSet/>
      <dgm:spPr/>
      <dgm:t>
        <a:bodyPr/>
        <a:lstStyle/>
        <a:p>
          <a:endParaRPr lang="en-US"/>
        </a:p>
      </dgm:t>
    </dgm:pt>
    <dgm:pt modelId="{4D7D34C7-9466-4514-BF51-7396C17436B5}">
      <dgm:prSet/>
      <dgm:spPr/>
      <dgm:t>
        <a:bodyPr anchor="ctr"/>
        <a:lstStyle/>
        <a:p>
          <a:r>
            <a:rPr lang="en-US" dirty="0"/>
            <a:t>What does </a:t>
          </a:r>
          <a:r>
            <a:rPr lang="en-US" dirty="0" err="1"/>
            <a:t>RoDo</a:t>
          </a:r>
          <a:r>
            <a:rPr lang="en-US" dirty="0"/>
            <a:t> need?</a:t>
          </a:r>
        </a:p>
        <a:p>
          <a:r>
            <a:rPr lang="en-US" dirty="0"/>
            <a:t>Currently manages inventory manually, risking errors. Looking for a simple solution that is </a:t>
          </a:r>
          <a:r>
            <a:rPr lang="en-US" dirty="0" err="1"/>
            <a:t>linux</a:t>
          </a:r>
          <a:r>
            <a:rPr lang="en-US" dirty="0"/>
            <a:t> compatible.		</a:t>
          </a:r>
        </a:p>
      </dgm:t>
    </dgm:pt>
    <dgm:pt modelId="{37DD6CE0-C2AA-4EB6-9E7D-14AED2127C40}" type="parTrans" cxnId="{7EEBEB1B-497E-4365-84F9-FBB75D7759E5}">
      <dgm:prSet/>
      <dgm:spPr/>
      <dgm:t>
        <a:bodyPr/>
        <a:lstStyle/>
        <a:p>
          <a:endParaRPr lang="en-US"/>
        </a:p>
      </dgm:t>
    </dgm:pt>
    <dgm:pt modelId="{483498F9-A0C2-4668-85AB-D8E6E254F73B}" type="sibTrans" cxnId="{7EEBEB1B-497E-4365-84F9-FBB75D7759E5}">
      <dgm:prSet/>
      <dgm:spPr/>
      <dgm:t>
        <a:bodyPr/>
        <a:lstStyle/>
        <a:p>
          <a:endParaRPr lang="en-US"/>
        </a:p>
      </dgm:t>
    </dgm:pt>
    <dgm:pt modelId="{8E185869-F0D4-43E2-B08A-2F3E83EE98F3}">
      <dgm:prSet/>
      <dgm:spPr/>
      <dgm:t>
        <a:bodyPr anchor="ctr"/>
        <a:lstStyle/>
        <a:p>
          <a:r>
            <a:rPr lang="en-US" dirty="0"/>
            <a:t>What is the Goal? </a:t>
          </a:r>
        </a:p>
        <a:p>
          <a:r>
            <a:rPr lang="en-US" dirty="0" err="1"/>
            <a:t>RoDo's</a:t>
          </a:r>
          <a:r>
            <a:rPr lang="en-US" dirty="0"/>
            <a:t> goal is to manage and monitor inventory in the store and products coming into the store with the assistance of their employees.</a:t>
          </a:r>
        </a:p>
      </dgm:t>
    </dgm:pt>
    <dgm:pt modelId="{7EE27099-92EA-4EDF-B176-0E355876D272}" type="parTrans" cxnId="{7F970F62-30E3-4F5B-A242-825013BF84A8}">
      <dgm:prSet/>
      <dgm:spPr/>
      <dgm:t>
        <a:bodyPr/>
        <a:lstStyle/>
        <a:p>
          <a:endParaRPr lang="en-US"/>
        </a:p>
      </dgm:t>
    </dgm:pt>
    <dgm:pt modelId="{77D0876E-2BA2-4E28-ADB5-9885FCB7156A}" type="sibTrans" cxnId="{7F970F62-30E3-4F5B-A242-825013BF84A8}">
      <dgm:prSet/>
      <dgm:spPr/>
      <dgm:t>
        <a:bodyPr/>
        <a:lstStyle/>
        <a:p>
          <a:endParaRPr lang="en-US"/>
        </a:p>
      </dgm:t>
    </dgm:pt>
    <dgm:pt modelId="{0D1F4C3D-1D24-46B9-B8A1-E84BEB6D92FE}" type="pres">
      <dgm:prSet presAssocID="{7B62DEA7-9DCD-4B2E-9DC5-BE121C266AF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D7123A9-F1CA-4301-9A46-83126EBCFE04}" type="pres">
      <dgm:prSet presAssocID="{41CDB9B8-E81E-41E7-AE89-8F6EDFC88D92}" presName="hierRoot1" presStyleCnt="0"/>
      <dgm:spPr/>
    </dgm:pt>
    <dgm:pt modelId="{43A1D3DE-B204-49B0-B3D1-32CC651FEE01}" type="pres">
      <dgm:prSet presAssocID="{41CDB9B8-E81E-41E7-AE89-8F6EDFC88D92}" presName="composite" presStyleCnt="0"/>
      <dgm:spPr/>
    </dgm:pt>
    <dgm:pt modelId="{430CC7BF-048D-4DED-8FA6-5F6F02C696A6}" type="pres">
      <dgm:prSet presAssocID="{41CDB9B8-E81E-41E7-AE89-8F6EDFC88D92}" presName="background" presStyleLbl="node0" presStyleIdx="0" presStyleCnt="3"/>
      <dgm:spPr/>
    </dgm:pt>
    <dgm:pt modelId="{4AAC3FD5-1D02-410E-B0FE-68A2BC5D2928}" type="pres">
      <dgm:prSet presAssocID="{41CDB9B8-E81E-41E7-AE89-8F6EDFC88D92}" presName="text" presStyleLbl="fgAcc0" presStyleIdx="0" presStyleCnt="3" custScaleX="179082" custScaleY="385765" custLinFactNeighborX="-7413" custLinFactNeighborY="4950">
        <dgm:presLayoutVars>
          <dgm:chPref val="3"/>
        </dgm:presLayoutVars>
      </dgm:prSet>
      <dgm:spPr/>
    </dgm:pt>
    <dgm:pt modelId="{E6B4AC8E-E171-4261-82DC-52C3940A3EA4}" type="pres">
      <dgm:prSet presAssocID="{41CDB9B8-E81E-41E7-AE89-8F6EDFC88D92}" presName="hierChild2" presStyleCnt="0"/>
      <dgm:spPr/>
    </dgm:pt>
    <dgm:pt modelId="{943D6509-BA01-4F19-BAEF-263D2A5063DE}" type="pres">
      <dgm:prSet presAssocID="{4D7D34C7-9466-4514-BF51-7396C17436B5}" presName="hierRoot1" presStyleCnt="0"/>
      <dgm:spPr/>
    </dgm:pt>
    <dgm:pt modelId="{8835EEC5-4B3D-452F-BC71-CE19198C41D1}" type="pres">
      <dgm:prSet presAssocID="{4D7D34C7-9466-4514-BF51-7396C17436B5}" presName="composite" presStyleCnt="0"/>
      <dgm:spPr/>
    </dgm:pt>
    <dgm:pt modelId="{94D2956D-C358-4C07-A231-62EF6E50B1CE}" type="pres">
      <dgm:prSet presAssocID="{4D7D34C7-9466-4514-BF51-7396C17436B5}" presName="background" presStyleLbl="node0" presStyleIdx="1" presStyleCnt="3"/>
      <dgm:spPr/>
    </dgm:pt>
    <dgm:pt modelId="{B7A9DE73-52C3-44F4-8E68-DE41FDE68BD7}" type="pres">
      <dgm:prSet presAssocID="{4D7D34C7-9466-4514-BF51-7396C17436B5}" presName="text" presStyleLbl="fgAcc0" presStyleIdx="1" presStyleCnt="3" custScaleX="197321" custScaleY="390380">
        <dgm:presLayoutVars>
          <dgm:chPref val="3"/>
        </dgm:presLayoutVars>
      </dgm:prSet>
      <dgm:spPr/>
    </dgm:pt>
    <dgm:pt modelId="{CC4A2E33-FD7C-437F-8173-61BBF98EAB9B}" type="pres">
      <dgm:prSet presAssocID="{4D7D34C7-9466-4514-BF51-7396C17436B5}" presName="hierChild2" presStyleCnt="0"/>
      <dgm:spPr/>
    </dgm:pt>
    <dgm:pt modelId="{33B2BD53-115A-4459-9FAF-04C5F3E319CC}" type="pres">
      <dgm:prSet presAssocID="{8E185869-F0D4-43E2-B08A-2F3E83EE98F3}" presName="hierRoot1" presStyleCnt="0"/>
      <dgm:spPr/>
    </dgm:pt>
    <dgm:pt modelId="{BB26EC05-D059-4683-9CEF-DA00EBD655E1}" type="pres">
      <dgm:prSet presAssocID="{8E185869-F0D4-43E2-B08A-2F3E83EE98F3}" presName="composite" presStyleCnt="0"/>
      <dgm:spPr/>
    </dgm:pt>
    <dgm:pt modelId="{D412390F-8553-432A-A399-EDE3F645DF25}" type="pres">
      <dgm:prSet presAssocID="{8E185869-F0D4-43E2-B08A-2F3E83EE98F3}" presName="background" presStyleLbl="node0" presStyleIdx="2" presStyleCnt="3"/>
      <dgm:spPr/>
    </dgm:pt>
    <dgm:pt modelId="{2FDAC185-D099-4198-A47B-D0B8E1FCDC6D}" type="pres">
      <dgm:prSet presAssocID="{8E185869-F0D4-43E2-B08A-2F3E83EE98F3}" presName="text" presStyleLbl="fgAcc0" presStyleIdx="2" presStyleCnt="3" custScaleX="170545" custScaleY="385755" custLinFactNeighborX="-3489" custLinFactNeighborY="4960">
        <dgm:presLayoutVars>
          <dgm:chPref val="3"/>
        </dgm:presLayoutVars>
      </dgm:prSet>
      <dgm:spPr/>
    </dgm:pt>
    <dgm:pt modelId="{02CFFB5B-BC0D-416C-9FE9-FCA6245C04B8}" type="pres">
      <dgm:prSet presAssocID="{8E185869-F0D4-43E2-B08A-2F3E83EE98F3}" presName="hierChild2" presStyleCnt="0"/>
      <dgm:spPr/>
    </dgm:pt>
  </dgm:ptLst>
  <dgm:cxnLst>
    <dgm:cxn modelId="{4314EC12-D2EC-4567-98E2-9B3486DF6641}" type="presOf" srcId="{7B62DEA7-9DCD-4B2E-9DC5-BE121C266AFD}" destId="{0D1F4C3D-1D24-46B9-B8A1-E84BEB6D92FE}" srcOrd="0" destOrd="0" presId="urn:microsoft.com/office/officeart/2005/8/layout/hierarchy1"/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3ACCDB74-4AD2-406C-99CE-97A7C3B1E96D}" type="presOf" srcId="{41CDB9B8-E81E-41E7-AE89-8F6EDFC88D92}" destId="{4AAC3FD5-1D02-410E-B0FE-68A2BC5D2928}" srcOrd="0" destOrd="0" presId="urn:microsoft.com/office/officeart/2005/8/layout/hierarchy1"/>
    <dgm:cxn modelId="{285571A1-4C53-4EDF-BC89-5C057F2C307B}" type="presOf" srcId="{8E185869-F0D4-43E2-B08A-2F3E83EE98F3}" destId="{2FDAC185-D099-4198-A47B-D0B8E1FCDC6D}" srcOrd="0" destOrd="0" presId="urn:microsoft.com/office/officeart/2005/8/layout/hierarchy1"/>
    <dgm:cxn modelId="{02FFC4D4-DA70-4C1A-A6C6-A191796F8940}" type="presOf" srcId="{4D7D34C7-9466-4514-BF51-7396C17436B5}" destId="{B7A9DE73-52C3-44F4-8E68-DE41FDE68BD7}" srcOrd="0" destOrd="0" presId="urn:microsoft.com/office/officeart/2005/8/layout/hierarchy1"/>
    <dgm:cxn modelId="{A8197FB9-1503-47C2-B3E5-34313BAB1933}" type="presParOf" srcId="{0D1F4C3D-1D24-46B9-B8A1-E84BEB6D92FE}" destId="{0D7123A9-F1CA-4301-9A46-83126EBCFE04}" srcOrd="0" destOrd="0" presId="urn:microsoft.com/office/officeart/2005/8/layout/hierarchy1"/>
    <dgm:cxn modelId="{3D689ECB-5741-490E-8705-D9AB849843CC}" type="presParOf" srcId="{0D7123A9-F1CA-4301-9A46-83126EBCFE04}" destId="{43A1D3DE-B204-49B0-B3D1-32CC651FEE01}" srcOrd="0" destOrd="0" presId="urn:microsoft.com/office/officeart/2005/8/layout/hierarchy1"/>
    <dgm:cxn modelId="{8ADCFA0D-77FD-4AC7-A65A-35850399B24B}" type="presParOf" srcId="{43A1D3DE-B204-49B0-B3D1-32CC651FEE01}" destId="{430CC7BF-048D-4DED-8FA6-5F6F02C696A6}" srcOrd="0" destOrd="0" presId="urn:microsoft.com/office/officeart/2005/8/layout/hierarchy1"/>
    <dgm:cxn modelId="{00A6FA21-0486-4BC7-A256-7329F82E11F8}" type="presParOf" srcId="{43A1D3DE-B204-49B0-B3D1-32CC651FEE01}" destId="{4AAC3FD5-1D02-410E-B0FE-68A2BC5D2928}" srcOrd="1" destOrd="0" presId="urn:microsoft.com/office/officeart/2005/8/layout/hierarchy1"/>
    <dgm:cxn modelId="{3CD2D195-155D-4B28-9E2C-9E4EFD2272FF}" type="presParOf" srcId="{0D7123A9-F1CA-4301-9A46-83126EBCFE04}" destId="{E6B4AC8E-E171-4261-82DC-52C3940A3EA4}" srcOrd="1" destOrd="0" presId="urn:microsoft.com/office/officeart/2005/8/layout/hierarchy1"/>
    <dgm:cxn modelId="{50AC09CA-52A9-48EB-A23B-99E0C4600DB4}" type="presParOf" srcId="{0D1F4C3D-1D24-46B9-B8A1-E84BEB6D92FE}" destId="{943D6509-BA01-4F19-BAEF-263D2A5063DE}" srcOrd="1" destOrd="0" presId="urn:microsoft.com/office/officeart/2005/8/layout/hierarchy1"/>
    <dgm:cxn modelId="{279901AB-8B15-4438-BB79-A0E14004D487}" type="presParOf" srcId="{943D6509-BA01-4F19-BAEF-263D2A5063DE}" destId="{8835EEC5-4B3D-452F-BC71-CE19198C41D1}" srcOrd="0" destOrd="0" presId="urn:microsoft.com/office/officeart/2005/8/layout/hierarchy1"/>
    <dgm:cxn modelId="{4DB185C6-028E-4578-810C-32BF2F2C7539}" type="presParOf" srcId="{8835EEC5-4B3D-452F-BC71-CE19198C41D1}" destId="{94D2956D-C358-4C07-A231-62EF6E50B1CE}" srcOrd="0" destOrd="0" presId="urn:microsoft.com/office/officeart/2005/8/layout/hierarchy1"/>
    <dgm:cxn modelId="{BF3FF18A-E2FD-4965-A286-2992F9C69FC5}" type="presParOf" srcId="{8835EEC5-4B3D-452F-BC71-CE19198C41D1}" destId="{B7A9DE73-52C3-44F4-8E68-DE41FDE68BD7}" srcOrd="1" destOrd="0" presId="urn:microsoft.com/office/officeart/2005/8/layout/hierarchy1"/>
    <dgm:cxn modelId="{640F535B-F8A8-48CD-8730-7D325C755AC1}" type="presParOf" srcId="{943D6509-BA01-4F19-BAEF-263D2A5063DE}" destId="{CC4A2E33-FD7C-437F-8173-61BBF98EAB9B}" srcOrd="1" destOrd="0" presId="urn:microsoft.com/office/officeart/2005/8/layout/hierarchy1"/>
    <dgm:cxn modelId="{CCB4CFE9-0D82-458D-8133-EDB956684551}" type="presParOf" srcId="{0D1F4C3D-1D24-46B9-B8A1-E84BEB6D92FE}" destId="{33B2BD53-115A-4459-9FAF-04C5F3E319CC}" srcOrd="2" destOrd="0" presId="urn:microsoft.com/office/officeart/2005/8/layout/hierarchy1"/>
    <dgm:cxn modelId="{40FEDA3E-15D2-4ED1-8A6B-DCC7CE790295}" type="presParOf" srcId="{33B2BD53-115A-4459-9FAF-04C5F3E319CC}" destId="{BB26EC05-D059-4683-9CEF-DA00EBD655E1}" srcOrd="0" destOrd="0" presId="urn:microsoft.com/office/officeart/2005/8/layout/hierarchy1"/>
    <dgm:cxn modelId="{88EDA36A-F53D-417C-A0B7-372928C2497A}" type="presParOf" srcId="{BB26EC05-D059-4683-9CEF-DA00EBD655E1}" destId="{D412390F-8553-432A-A399-EDE3F645DF25}" srcOrd="0" destOrd="0" presId="urn:microsoft.com/office/officeart/2005/8/layout/hierarchy1"/>
    <dgm:cxn modelId="{494BC80E-EA55-4868-9769-5C99D3D88C4D}" type="presParOf" srcId="{BB26EC05-D059-4683-9CEF-DA00EBD655E1}" destId="{2FDAC185-D099-4198-A47B-D0B8E1FCDC6D}" srcOrd="1" destOrd="0" presId="urn:microsoft.com/office/officeart/2005/8/layout/hierarchy1"/>
    <dgm:cxn modelId="{58FDAC79-7B6A-4D9E-999A-14BFD11CC24D}" type="presParOf" srcId="{33B2BD53-115A-4459-9FAF-04C5F3E319CC}" destId="{02CFFB5B-BC0D-416C-9FE9-FCA6245C04B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5/8/layout/vList5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626D87D-1B04-46B3-8BBE-2398A5563E76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algn="l">
            <a:buNone/>
          </a:pPr>
          <a:r>
            <a:rPr lang="en-US" b="1"/>
            <a:t>User (CLI Input/Output) </a:t>
          </a:r>
          <a:r>
            <a:rPr lang="en-US" b="1">
              <a:sym typeface="Wingdings" panose="05000000000000000000" pitchFamily="2" charset="2"/>
            </a:rPr>
            <a:t></a:t>
          </a:r>
          <a:endParaRPr lang="en-US" dirty="0"/>
        </a:p>
      </dgm:t>
    </dgm:pt>
    <dgm:pt modelId="{0922AEBE-401E-4589-B62C-AF50F9936870}" type="parTrans" cxnId="{A2BA0277-623A-4570-A1BC-839068E4C78A}">
      <dgm:prSet/>
      <dgm:spPr/>
      <dgm:t>
        <a:bodyPr/>
        <a:lstStyle/>
        <a:p>
          <a:endParaRPr lang="en-US"/>
        </a:p>
      </dgm:t>
    </dgm:pt>
    <dgm:pt modelId="{E8C2DC5C-B741-43F3-A347-E3ED74311E38}" type="sibTrans" cxnId="{A2BA0277-623A-4570-A1BC-839068E4C78A}">
      <dgm:prSet/>
      <dgm:spPr/>
      <dgm:t>
        <a:bodyPr/>
        <a:lstStyle/>
        <a:p>
          <a:endParaRPr lang="en-US"/>
        </a:p>
      </dgm:t>
    </dgm:pt>
    <dgm:pt modelId="{5B9BBA16-C193-41FB-813C-6196D3EBF3D1}">
      <dgm:prSet/>
      <dgm:spPr>
        <a:solidFill>
          <a:schemeClr val="tx2">
            <a:lumMod val="75000"/>
          </a:schemeClr>
        </a:solidFill>
      </dgm:spPr>
      <dgm:t>
        <a:bodyPr/>
        <a:lstStyle/>
        <a:p>
          <a:pPr algn="l">
            <a:buNone/>
          </a:pPr>
          <a:r>
            <a:rPr lang="en-US" b="1"/>
            <a:t>Bash Script (inventory_manager.sh)</a:t>
          </a:r>
          <a:r>
            <a:rPr lang="en-US" b="1">
              <a:sym typeface="Wingdings" panose="05000000000000000000" pitchFamily="2" charset="2"/>
            </a:rPr>
            <a:t> </a:t>
          </a:r>
          <a:r>
            <a:rPr lang="en-US" b="1"/>
            <a:t>Inventory CSV File </a:t>
          </a:r>
          <a:endParaRPr lang="en-US" dirty="0"/>
        </a:p>
      </dgm:t>
    </dgm:pt>
    <dgm:pt modelId="{E14B5B22-CB30-4A74-9E4D-0E90D5A16904}" type="parTrans" cxnId="{BCC7BA92-9ED5-41E1-9A54-CA5B768826D4}">
      <dgm:prSet/>
      <dgm:spPr/>
      <dgm:t>
        <a:bodyPr/>
        <a:lstStyle/>
        <a:p>
          <a:endParaRPr lang="en-US"/>
        </a:p>
      </dgm:t>
    </dgm:pt>
    <dgm:pt modelId="{45F5CBE2-52B0-4883-819B-F6B4DB168B6A}" type="sibTrans" cxnId="{BCC7BA92-9ED5-41E1-9A54-CA5B768826D4}">
      <dgm:prSet/>
      <dgm:spPr/>
      <dgm:t>
        <a:bodyPr/>
        <a:lstStyle/>
        <a:p>
          <a:endParaRPr lang="en-US"/>
        </a:p>
      </dgm:t>
    </dgm:pt>
    <dgm:pt modelId="{93A6A030-ABAB-4EFA-B539-0FDB3E07C1EF}">
      <dgm:prSet/>
      <dgm:spPr>
        <a:solidFill>
          <a:schemeClr val="bg2">
            <a:lumMod val="25000"/>
          </a:schemeClr>
        </a:solidFill>
      </dgm:spPr>
      <dgm:t>
        <a:bodyPr anchor="ctr"/>
        <a:lstStyle/>
        <a:p>
          <a:pPr algn="ctr"/>
          <a:r>
            <a:rPr lang="en-US" b="1"/>
            <a:t>Core Functions:</a:t>
          </a:r>
          <a:endParaRPr lang="en-US"/>
        </a:p>
        <a:p>
          <a:pPr algn="ctr">
            <a:buFont typeface="Arial" panose="020B0604020202020204" pitchFamily="34" charset="0"/>
            <a:buChar char="•"/>
          </a:pPr>
          <a:r>
            <a:rPr lang="en-US"/>
            <a:t>view_inv</a:t>
          </a:r>
        </a:p>
        <a:p>
          <a:pPr algn="ctr">
            <a:buFont typeface="Arial" panose="020B0604020202020204" pitchFamily="34" charset="0"/>
            <a:buChar char="•"/>
          </a:pPr>
          <a:r>
            <a:rPr lang="en-US"/>
            <a:t>add_product</a:t>
          </a:r>
        </a:p>
        <a:p>
          <a:pPr algn="ctr">
            <a:buFont typeface="Arial" panose="020B0604020202020204" pitchFamily="34" charset="0"/>
            <a:buChar char="•"/>
          </a:pPr>
          <a:r>
            <a:rPr lang="en-US"/>
            <a:t>update_stock</a:t>
          </a:r>
        </a:p>
        <a:p>
          <a:pPr algn="ctr">
            <a:buFont typeface="Arial" panose="020B0604020202020204" pitchFamily="34" charset="0"/>
            <a:buChar char="•"/>
          </a:pPr>
          <a:r>
            <a:rPr lang="en-US"/>
            <a:t>search_products</a:t>
          </a:r>
        </a:p>
        <a:p>
          <a:pPr algn="ctr">
            <a:buFont typeface="Arial" panose="020B0604020202020204" pitchFamily="34" charset="0"/>
            <a:buChar char="•"/>
          </a:pPr>
          <a:r>
            <a:rPr lang="en-US"/>
            <a:t>low_stock_items</a:t>
          </a:r>
        </a:p>
        <a:p>
          <a:pPr algn="ctr">
            <a:buFont typeface="Arial" panose="020B0604020202020204" pitchFamily="34" charset="0"/>
            <a:buChar char="•"/>
          </a:pPr>
          <a:r>
            <a:rPr lang="en-US"/>
            <a:t>record_sale</a:t>
          </a:r>
        </a:p>
        <a:p>
          <a:pPr algn="ctr">
            <a:buFont typeface="Arial" panose="020B0604020202020204" pitchFamily="34" charset="0"/>
            <a:buChar char="•"/>
          </a:pPr>
          <a:r>
            <a:rPr lang="en-US"/>
            <a:t>delete_product</a:t>
          </a:r>
        </a:p>
        <a:p>
          <a:pPr algn="ctr">
            <a:buFont typeface="Arial" panose="020B0604020202020204" pitchFamily="34" charset="0"/>
            <a:buChar char="•"/>
          </a:pPr>
          <a:r>
            <a:rPr lang="en-US"/>
            <a:t>inv_report</a:t>
          </a:r>
          <a:endParaRPr lang="en-US" dirty="0"/>
        </a:p>
      </dgm:t>
    </dgm:pt>
    <dgm:pt modelId="{BFE0749E-E343-4A6F-BD09-2810EE6B4BD7}" type="sibTrans" cxnId="{4B40C8DC-6B57-4F5B-8440-7241C649700B}">
      <dgm:prSet phldrT="3" phldr="0"/>
      <dgm:spPr/>
      <dgm:t>
        <a:bodyPr/>
        <a:lstStyle/>
        <a:p>
          <a:endParaRPr lang="en-US"/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4000"/>
        </a:p>
      </dgm:t>
    </dgm:pt>
    <dgm:pt modelId="{0C5BE232-92EC-4E79-B9DF-B9A382CFAEC5}" type="pres">
      <dgm:prSet presAssocID="{D4503D04-C97E-4622-AE07-D0307CB3B4CA}" presName="Name0" presStyleCnt="0">
        <dgm:presLayoutVars>
          <dgm:dir/>
          <dgm:animLvl val="lvl"/>
          <dgm:resizeHandles val="exact"/>
        </dgm:presLayoutVars>
      </dgm:prSet>
      <dgm:spPr/>
    </dgm:pt>
    <dgm:pt modelId="{792AB062-9A72-4DFC-A697-B92CA2726F7D}" type="pres">
      <dgm:prSet presAssocID="{E626D87D-1B04-46B3-8BBE-2398A5563E76}" presName="linNode" presStyleCnt="0"/>
      <dgm:spPr/>
    </dgm:pt>
    <dgm:pt modelId="{C1ABAAB7-E07B-49E9-A65B-B151F6978058}" type="pres">
      <dgm:prSet presAssocID="{E626D87D-1B04-46B3-8BBE-2398A5563E76}" presName="parentText" presStyleLbl="node1" presStyleIdx="0" presStyleCnt="3" custScaleX="277778" custScaleY="21717" custLinFactNeighborX="7525" custLinFactNeighborY="-21">
        <dgm:presLayoutVars>
          <dgm:chMax val="1"/>
          <dgm:bulletEnabled val="1"/>
        </dgm:presLayoutVars>
      </dgm:prSet>
      <dgm:spPr/>
    </dgm:pt>
    <dgm:pt modelId="{956AD054-7081-47C5-AE57-656C9245B825}" type="pres">
      <dgm:prSet presAssocID="{E8C2DC5C-B741-43F3-A347-E3ED74311E38}" presName="sp" presStyleCnt="0"/>
      <dgm:spPr/>
    </dgm:pt>
    <dgm:pt modelId="{786B6EFF-894B-46C2-8EDD-652026034AA0}" type="pres">
      <dgm:prSet presAssocID="{5B9BBA16-C193-41FB-813C-6196D3EBF3D1}" presName="linNode" presStyleCnt="0"/>
      <dgm:spPr/>
    </dgm:pt>
    <dgm:pt modelId="{1187819E-5154-4BE7-965C-7071A5757B1D}" type="pres">
      <dgm:prSet presAssocID="{5B9BBA16-C193-41FB-813C-6196D3EBF3D1}" presName="parentText" presStyleLbl="node1" presStyleIdx="1" presStyleCnt="3" custScaleX="277778" custScaleY="32045">
        <dgm:presLayoutVars>
          <dgm:chMax val="1"/>
          <dgm:bulletEnabled val="1"/>
        </dgm:presLayoutVars>
      </dgm:prSet>
      <dgm:spPr/>
    </dgm:pt>
    <dgm:pt modelId="{EB66B348-EC12-4699-82D3-B06D41AFB1C0}" type="pres">
      <dgm:prSet presAssocID="{45F5CBE2-52B0-4883-819B-F6B4DB168B6A}" presName="sp" presStyleCnt="0"/>
      <dgm:spPr/>
    </dgm:pt>
    <dgm:pt modelId="{32D57747-0A44-4A41-A63D-74A57C22BEEA}" type="pres">
      <dgm:prSet presAssocID="{93A6A030-ABAB-4EFA-B539-0FDB3E07C1EF}" presName="linNode" presStyleCnt="0"/>
      <dgm:spPr/>
    </dgm:pt>
    <dgm:pt modelId="{F42250FA-5E99-4846-899F-C5DFD2EC5028}" type="pres">
      <dgm:prSet presAssocID="{93A6A030-ABAB-4EFA-B539-0FDB3E07C1EF}" presName="parentText" presStyleLbl="node1" presStyleIdx="2" presStyleCnt="3" custScaleX="277778" custScaleY="127150" custLinFactNeighborX="3015" custLinFactNeighborY="-976">
        <dgm:presLayoutVars>
          <dgm:chMax val="1"/>
          <dgm:bulletEnabled val="1"/>
        </dgm:presLayoutVars>
      </dgm:prSet>
      <dgm:spPr/>
    </dgm:pt>
  </dgm:ptLst>
  <dgm:cxnLst>
    <dgm:cxn modelId="{A2BA0277-623A-4570-A1BC-839068E4C78A}" srcId="{D4503D04-C97E-4622-AE07-D0307CB3B4CA}" destId="{E626D87D-1B04-46B3-8BBE-2398A5563E76}" srcOrd="0" destOrd="0" parTransId="{0922AEBE-401E-4589-B62C-AF50F9936870}" sibTransId="{E8C2DC5C-B741-43F3-A347-E3ED74311E38}"/>
    <dgm:cxn modelId="{BCC7BA92-9ED5-41E1-9A54-CA5B768826D4}" srcId="{D4503D04-C97E-4622-AE07-D0307CB3B4CA}" destId="{5B9BBA16-C193-41FB-813C-6196D3EBF3D1}" srcOrd="1" destOrd="0" parTransId="{E14B5B22-CB30-4A74-9E4D-0E90D5A16904}" sibTransId="{45F5CBE2-52B0-4883-819B-F6B4DB168B6A}"/>
    <dgm:cxn modelId="{471BF7BB-C794-4C77-ADC2-1EB86343828C}" type="presOf" srcId="{5B9BBA16-C193-41FB-813C-6196D3EBF3D1}" destId="{1187819E-5154-4BE7-965C-7071A5757B1D}" srcOrd="0" destOrd="0" presId="urn:microsoft.com/office/officeart/2005/8/layout/vList5"/>
    <dgm:cxn modelId="{895DA9CC-5CE9-4337-BD09-37F5ED506FF5}" type="presOf" srcId="{D4503D04-C97E-4622-AE07-D0307CB3B4CA}" destId="{0C5BE232-92EC-4E79-B9DF-B9A382CFAEC5}" srcOrd="0" destOrd="0" presId="urn:microsoft.com/office/officeart/2005/8/layout/vList5"/>
    <dgm:cxn modelId="{06866FD1-FE46-41B7-852F-6833F54D88ED}" type="presOf" srcId="{93A6A030-ABAB-4EFA-B539-0FDB3E07C1EF}" destId="{F42250FA-5E99-4846-899F-C5DFD2EC5028}" srcOrd="0" destOrd="0" presId="urn:microsoft.com/office/officeart/2005/8/layout/vList5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699666FB-BF79-4E98-823C-D24D36CDF0E9}" type="presOf" srcId="{E626D87D-1B04-46B3-8BBE-2398A5563E76}" destId="{C1ABAAB7-E07B-49E9-A65B-B151F6978058}" srcOrd="0" destOrd="0" presId="urn:microsoft.com/office/officeart/2005/8/layout/vList5"/>
    <dgm:cxn modelId="{21FC996B-23AE-45B2-808D-8BAA578BC2C2}" type="presParOf" srcId="{0C5BE232-92EC-4E79-B9DF-B9A382CFAEC5}" destId="{792AB062-9A72-4DFC-A697-B92CA2726F7D}" srcOrd="0" destOrd="0" presId="urn:microsoft.com/office/officeart/2005/8/layout/vList5"/>
    <dgm:cxn modelId="{62ECFF67-0DE4-45E3-8413-4895DFAFCDAC}" type="presParOf" srcId="{792AB062-9A72-4DFC-A697-B92CA2726F7D}" destId="{C1ABAAB7-E07B-49E9-A65B-B151F6978058}" srcOrd="0" destOrd="0" presId="urn:microsoft.com/office/officeart/2005/8/layout/vList5"/>
    <dgm:cxn modelId="{C81019CD-E3C4-45D0-A6C5-DECCF8103928}" type="presParOf" srcId="{0C5BE232-92EC-4E79-B9DF-B9A382CFAEC5}" destId="{956AD054-7081-47C5-AE57-656C9245B825}" srcOrd="1" destOrd="0" presId="urn:microsoft.com/office/officeart/2005/8/layout/vList5"/>
    <dgm:cxn modelId="{065F4102-8F56-4A88-9CB3-01B9750DE1F7}" type="presParOf" srcId="{0C5BE232-92EC-4E79-B9DF-B9A382CFAEC5}" destId="{786B6EFF-894B-46C2-8EDD-652026034AA0}" srcOrd="2" destOrd="0" presId="urn:microsoft.com/office/officeart/2005/8/layout/vList5"/>
    <dgm:cxn modelId="{3DDB1DBC-906C-45A2-B1A0-B3B80A9B70DF}" type="presParOf" srcId="{786B6EFF-894B-46C2-8EDD-652026034AA0}" destId="{1187819E-5154-4BE7-965C-7071A5757B1D}" srcOrd="0" destOrd="0" presId="urn:microsoft.com/office/officeart/2005/8/layout/vList5"/>
    <dgm:cxn modelId="{5DE690CC-6CDF-4BBC-ADA8-85BA961DAD3F}" type="presParOf" srcId="{0C5BE232-92EC-4E79-B9DF-B9A382CFAEC5}" destId="{EB66B348-EC12-4699-82D3-B06D41AFB1C0}" srcOrd="3" destOrd="0" presId="urn:microsoft.com/office/officeart/2005/8/layout/vList5"/>
    <dgm:cxn modelId="{A235CA39-C7A1-4317-A1FF-846C5E3393C1}" type="presParOf" srcId="{0C5BE232-92EC-4E79-B9DF-B9A382CFAEC5}" destId="{32D57747-0A44-4A41-A63D-74A57C22BEEA}" srcOrd="4" destOrd="0" presId="urn:microsoft.com/office/officeart/2005/8/layout/vList5"/>
    <dgm:cxn modelId="{8F577822-C501-4754-815C-08445BFE0A02}" type="presParOf" srcId="{32D57747-0A44-4A41-A63D-74A57C22BEEA}" destId="{F42250FA-5E99-4846-899F-C5DFD2EC5028}" srcOrd="0" destOrd="0" presId="urn:microsoft.com/office/officeart/2005/8/layout/vList5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0CC7BF-048D-4DED-8FA6-5F6F02C696A6}">
      <dsp:nvSpPr>
        <dsp:cNvPr id="0" name=""/>
        <dsp:cNvSpPr/>
      </dsp:nvSpPr>
      <dsp:spPr>
        <a:xfrm>
          <a:off x="-81296" y="614860"/>
          <a:ext cx="2003498" cy="274052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dk2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AAC3FD5-1D02-410E-B0FE-68A2BC5D2928}">
      <dsp:nvSpPr>
        <dsp:cNvPr id="0" name=""/>
        <dsp:cNvSpPr/>
      </dsp:nvSpPr>
      <dsp:spPr>
        <a:xfrm>
          <a:off x="43009" y="732952"/>
          <a:ext cx="2003498" cy="274052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softEdge rad="12700"/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What is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RoDo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RoDo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is a local convenience store chain.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	</a:t>
          </a:r>
        </a:p>
      </dsp:txBody>
      <dsp:txXfrm>
        <a:off x="101689" y="791632"/>
        <a:ext cx="1886138" cy="2623164"/>
      </dsp:txXfrm>
    </dsp:sp>
    <dsp:sp modelId="{94D2956D-C358-4C07-A231-62EF6E50B1CE}">
      <dsp:nvSpPr>
        <dsp:cNvPr id="0" name=""/>
        <dsp:cNvSpPr/>
      </dsp:nvSpPr>
      <dsp:spPr>
        <a:xfrm>
          <a:off x="2253748" y="579695"/>
          <a:ext cx="2207549" cy="277330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dk2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7A9DE73-52C3-44F4-8E68-DE41FDE68BD7}">
      <dsp:nvSpPr>
        <dsp:cNvPr id="0" name=""/>
        <dsp:cNvSpPr/>
      </dsp:nvSpPr>
      <dsp:spPr>
        <a:xfrm>
          <a:off x="2378055" y="697786"/>
          <a:ext cx="2207549" cy="277330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softEdge rad="12700"/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 does </a:t>
          </a:r>
          <a:r>
            <a:rPr lang="en-US" sz="1600" kern="1200" dirty="0" err="1"/>
            <a:t>RoDo</a:t>
          </a:r>
          <a:r>
            <a:rPr lang="en-US" sz="1600" kern="1200" dirty="0"/>
            <a:t> need?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Currently manages inventory manually, risking errors. Looking for a simple solution that is </a:t>
          </a:r>
          <a:r>
            <a:rPr lang="en-US" sz="1600" kern="1200" dirty="0" err="1"/>
            <a:t>linux</a:t>
          </a:r>
          <a:r>
            <a:rPr lang="en-US" sz="1600" kern="1200" dirty="0"/>
            <a:t> compatible.		</a:t>
          </a:r>
        </a:p>
      </dsp:txBody>
      <dsp:txXfrm>
        <a:off x="2442712" y="762443"/>
        <a:ext cx="2078235" cy="2643995"/>
      </dsp:txXfrm>
    </dsp:sp>
    <dsp:sp modelId="{D412390F-8553-432A-A399-EDE3F645DF25}">
      <dsp:nvSpPr>
        <dsp:cNvPr id="0" name=""/>
        <dsp:cNvSpPr/>
      </dsp:nvSpPr>
      <dsp:spPr>
        <a:xfrm>
          <a:off x="4670877" y="614931"/>
          <a:ext cx="1907989" cy="2740453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dk2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FDAC185-D099-4198-A47B-D0B8E1FCDC6D}">
      <dsp:nvSpPr>
        <dsp:cNvPr id="0" name=""/>
        <dsp:cNvSpPr/>
      </dsp:nvSpPr>
      <dsp:spPr>
        <a:xfrm>
          <a:off x="4795184" y="733023"/>
          <a:ext cx="1907989" cy="274045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softEdge rad="12700"/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 is the Goal?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RoDo's</a:t>
          </a:r>
          <a:r>
            <a:rPr lang="en-US" sz="1600" kern="1200" dirty="0"/>
            <a:t> goal is to manage and monitor inventory in the store and products coming into the store with the assistance of their employees.</a:t>
          </a:r>
        </a:p>
      </dsp:txBody>
      <dsp:txXfrm>
        <a:off x="4851067" y="788906"/>
        <a:ext cx="1796223" cy="26286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ABAAB7-E07B-49E9-A65B-B151F6978058}">
      <dsp:nvSpPr>
        <dsp:cNvPr id="0" name=""/>
        <dsp:cNvSpPr/>
      </dsp:nvSpPr>
      <dsp:spPr>
        <a:xfrm>
          <a:off x="6151" y="1192"/>
          <a:ext cx="6297732" cy="570475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User (CLI Input/Output) </a:t>
          </a:r>
          <a:r>
            <a:rPr lang="en-US" sz="1800" b="1" kern="1200">
              <a:sym typeface="Wingdings" panose="05000000000000000000" pitchFamily="2" charset="2"/>
            </a:rPr>
            <a:t></a:t>
          </a:r>
          <a:endParaRPr lang="en-US" sz="1800" kern="1200" dirty="0"/>
        </a:p>
      </dsp:txBody>
      <dsp:txXfrm>
        <a:off x="33999" y="29040"/>
        <a:ext cx="6242036" cy="514779"/>
      </dsp:txXfrm>
    </dsp:sp>
    <dsp:sp modelId="{1187819E-5154-4BE7-965C-7071A5757B1D}">
      <dsp:nvSpPr>
        <dsp:cNvPr id="0" name=""/>
        <dsp:cNvSpPr/>
      </dsp:nvSpPr>
      <dsp:spPr>
        <a:xfrm>
          <a:off x="3075" y="703561"/>
          <a:ext cx="6297732" cy="841777"/>
        </a:xfrm>
        <a:prstGeom prst="roundRect">
          <a:avLst/>
        </a:prstGeom>
        <a:solidFill>
          <a:schemeClr val="tx2">
            <a:lumMod val="75000"/>
          </a:schemeClr>
        </a:solid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Bash Script (inventory_manager.sh)</a:t>
          </a:r>
          <a:r>
            <a:rPr lang="en-US" sz="1800" b="1" kern="1200">
              <a:sym typeface="Wingdings" panose="05000000000000000000" pitchFamily="2" charset="2"/>
            </a:rPr>
            <a:t> </a:t>
          </a:r>
          <a:r>
            <a:rPr lang="en-US" sz="1800" b="1" kern="1200"/>
            <a:t>Inventory CSV File </a:t>
          </a:r>
          <a:endParaRPr lang="en-US" sz="1800" kern="1200" dirty="0"/>
        </a:p>
      </dsp:txBody>
      <dsp:txXfrm>
        <a:off x="44167" y="744653"/>
        <a:ext cx="6215548" cy="759593"/>
      </dsp:txXfrm>
    </dsp:sp>
    <dsp:sp modelId="{F42250FA-5E99-4846-899F-C5DFD2EC5028}">
      <dsp:nvSpPr>
        <dsp:cNvPr id="0" name=""/>
        <dsp:cNvSpPr/>
      </dsp:nvSpPr>
      <dsp:spPr>
        <a:xfrm>
          <a:off x="6151" y="1651043"/>
          <a:ext cx="6297732" cy="3340051"/>
        </a:xfrm>
        <a:prstGeom prst="roundRect">
          <a:avLst/>
        </a:prstGeom>
        <a:solidFill>
          <a:schemeClr val="bg2">
            <a:lumMod val="25000"/>
          </a:schemeClr>
        </a:solid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Core Functions:</a:t>
          </a:r>
          <a:endParaRPr lang="en-US" sz="1800" kern="120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/>
            <a:t>view_inv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/>
            <a:t>add_product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/>
            <a:t>update_stock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/>
            <a:t>search_products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/>
            <a:t>low_stock_items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/>
            <a:t>record_sale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/>
            <a:t>delete_product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800" kern="1200"/>
            <a:t>inv_report</a:t>
          </a:r>
          <a:endParaRPr lang="en-US" sz="1800" kern="1200" dirty="0"/>
        </a:p>
      </dsp:txBody>
      <dsp:txXfrm>
        <a:off x="169199" y="1814091"/>
        <a:ext cx="5971636" cy="30139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0.08998</cdr:x>
      <cdr:y>0.03634</cdr:y>
    </cdr:from>
    <cdr:to>
      <cdr:x>0.55734</cdr:x>
      <cdr:y>0.45003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CDDF3783-3543-5720-F043-4F8E14037842}"/>
            </a:ext>
          </a:extLst>
        </cdr:cNvPr>
        <cdr:cNvSpPr txBox="1"/>
      </cdr:nvSpPr>
      <cdr:spPr>
        <a:xfrm xmlns:a="http://schemas.openxmlformats.org/drawingml/2006/main">
          <a:off x="462670" y="196469"/>
          <a:ext cx="2403134" cy="223687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kern="1200" dirty="0"/>
        </a:p>
      </cdr:txBody>
    </cdr:sp>
  </cdr:relSizeAnchor>
  <cdr:relSizeAnchor xmlns:cdr="http://schemas.openxmlformats.org/drawingml/2006/chartDrawing">
    <cdr:from>
      <cdr:x>0.25834</cdr:x>
      <cdr:y>0.30935</cdr:y>
    </cdr:from>
    <cdr:to>
      <cdr:x>0.43618</cdr:x>
      <cdr:y>0.47846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282A3C4-1FC8-5407-28F3-FAB3B0E89483}"/>
            </a:ext>
          </a:extLst>
        </cdr:cNvPr>
        <cdr:cNvSpPr txBox="1"/>
      </cdr:nvSpPr>
      <cdr:spPr>
        <a:xfrm xmlns:a="http://schemas.openxmlformats.org/drawingml/2006/main">
          <a:off x="1328378" y="167265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kern="1200" dirty="0"/>
        </a:p>
      </cdr:txBody>
    </cdr:sp>
  </cdr:relSizeAnchor>
  <cdr:relSizeAnchor xmlns:cdr="http://schemas.openxmlformats.org/drawingml/2006/chartDrawing">
    <cdr:from>
      <cdr:x>0.13252</cdr:x>
      <cdr:y>0.09955</cdr:y>
    </cdr:from>
    <cdr:to>
      <cdr:x>0.94598</cdr:x>
      <cdr:y>0.94751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DF14B4CE-1769-457F-C5D9-4794D84760A5}"/>
            </a:ext>
          </a:extLst>
        </cdr:cNvPr>
        <cdr:cNvSpPr txBox="1"/>
      </cdr:nvSpPr>
      <cdr:spPr>
        <a:xfrm xmlns:a="http://schemas.openxmlformats.org/drawingml/2006/main">
          <a:off x="681395" y="538284"/>
          <a:ext cx="4182757" cy="45849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kern="1200" dirty="0"/>
        </a:p>
      </cdr:txBody>
    </cdr:sp>
  </cdr:relSizeAnchor>
  <cdr:relSizeAnchor xmlns:cdr="http://schemas.openxmlformats.org/drawingml/2006/chartDrawing">
    <cdr:from>
      <cdr:x>0.08379</cdr:x>
      <cdr:y>0.15004</cdr:y>
    </cdr:from>
    <cdr:to>
      <cdr:x>0.91621</cdr:x>
      <cdr:y>1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04B59090-3790-F1E2-C657-8C350A41E4E2}"/>
            </a:ext>
          </a:extLst>
        </cdr:cNvPr>
        <cdr:cNvSpPr txBox="1"/>
      </cdr:nvSpPr>
      <cdr:spPr>
        <a:xfrm xmlns:a="http://schemas.openxmlformats.org/drawingml/2006/main">
          <a:off x="516664" y="972875"/>
          <a:ext cx="5132856" cy="551123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2400" b="1" i="1" kern="1200" dirty="0"/>
            <a:t>What solution does </a:t>
          </a:r>
          <a:r>
            <a:rPr lang="en-US" sz="2400" b="1" i="1" kern="1200" dirty="0" err="1"/>
            <a:t>RoDoTech</a:t>
          </a:r>
          <a:r>
            <a:rPr lang="en-US" sz="2400" b="1" i="1" kern="1200" dirty="0"/>
            <a:t> offer? </a:t>
          </a:r>
        </a:p>
        <a:p xmlns:a="http://schemas.openxmlformats.org/drawingml/2006/main">
          <a:endParaRPr lang="en-US" sz="1200" kern="1200" dirty="0"/>
        </a:p>
        <a:p xmlns:a="http://schemas.openxmlformats.org/drawingml/2006/main">
          <a:r>
            <a:rPr lang="en-US" sz="1600" kern="1200" dirty="0"/>
            <a:t>	</a:t>
          </a:r>
          <a:r>
            <a:rPr lang="en-US" sz="2000" kern="1200" dirty="0"/>
            <a:t>A bash script Inventory_manager.sh</a:t>
          </a:r>
        </a:p>
        <a:p xmlns:a="http://schemas.openxmlformats.org/drawingml/2006/main">
          <a:endParaRPr lang="en-US" sz="2000" kern="1200" dirty="0"/>
        </a:p>
        <a:p xmlns:a="http://schemas.openxmlformats.org/drawingml/2006/main">
          <a:r>
            <a:rPr lang="en-US" sz="2000" kern="1200" dirty="0"/>
            <a:t>	A simple menu system to:</a:t>
          </a:r>
        </a:p>
        <a:p xmlns:a="http://schemas.openxmlformats.org/drawingml/2006/main">
          <a:r>
            <a:rPr lang="en-US" sz="2000" kern="1200" dirty="0"/>
            <a:t>	</a:t>
          </a:r>
        </a:p>
        <a:p xmlns:a="http://schemas.openxmlformats.org/drawingml/2006/main">
          <a:r>
            <a:rPr lang="en-US" sz="2000" kern="1200" dirty="0"/>
            <a:t>		View Inventory</a:t>
          </a:r>
        </a:p>
        <a:p xmlns:a="http://schemas.openxmlformats.org/drawingml/2006/main">
          <a:r>
            <a:rPr lang="en-US" sz="2000" kern="1200" dirty="0"/>
            <a:t>		Add/ Update/ Delete Products</a:t>
          </a:r>
        </a:p>
        <a:p xmlns:a="http://schemas.openxmlformats.org/drawingml/2006/main">
          <a:r>
            <a:rPr lang="en-US" sz="2000" kern="1200" dirty="0"/>
            <a:t>		Search Inventory</a:t>
          </a:r>
        </a:p>
        <a:p xmlns:a="http://schemas.openxmlformats.org/drawingml/2006/main">
          <a:r>
            <a:rPr lang="en-US" sz="2000" kern="1200" dirty="0"/>
            <a:t>		Track items (Low-Stock)</a:t>
          </a:r>
        </a:p>
        <a:p xmlns:a="http://schemas.openxmlformats.org/drawingml/2006/main">
          <a:r>
            <a:rPr lang="en-US" sz="2000" kern="1200" dirty="0"/>
            <a:t>		Record Item Sale</a:t>
          </a:r>
        </a:p>
        <a:p xmlns:a="http://schemas.openxmlformats.org/drawingml/2006/main">
          <a:r>
            <a:rPr lang="en-US" sz="2000" kern="1200" dirty="0"/>
            <a:t>		Print Inventory Report</a:t>
          </a:r>
        </a:p>
        <a:p xmlns:a="http://schemas.openxmlformats.org/drawingml/2006/main">
          <a:endParaRPr lang="en-US" sz="2000" kern="1200" dirty="0"/>
        </a:p>
        <a:p xmlns:a="http://schemas.openxmlformats.org/drawingml/2006/main">
          <a:r>
            <a:rPr lang="en-US" sz="2000" kern="1200" dirty="0"/>
            <a:t>	Data stored and loaded through a CSV file</a:t>
          </a:r>
        </a:p>
        <a:p xmlns:a="http://schemas.openxmlformats.org/drawingml/2006/main">
          <a:endParaRPr lang="en-US" sz="1100" kern="12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663F-0F71-4941-839F-4D376A50B15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142CB8-EC67-47AC-810C-39EACC3AA53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F8F58-3262-4466-8DB1-B329F63F404F}" type="datetimeFigureOut">
              <a:rPr lang="en-US" smtClean="0"/>
              <a:t>4/27/2025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EB2D2D-60E4-477E-84AF-48DE5C24FA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F6F142-CFE2-4AA2-8A1E-CADC565C241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595F6-1BED-4F30-933F-F0CD66CEE7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541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jpg>
</file>

<file path=ppt/media/image11.jpeg>
</file>

<file path=ppt/media/image12.jpeg>
</file>

<file path=ppt/media/image13.jp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CF71C-E8D2-4E49-B04C-B160BC17D861}" type="datetimeFigureOut">
              <a:rPr lang="en-US" smtClean="0"/>
              <a:t>4/27/2025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76E09-41B7-FE4E-B099-04DFD58B8C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511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166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422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280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628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322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D0534-BB92-D249-82B9-49A38E7BB51A}" type="datetime1">
              <a:rPr lang="en-US" smtClean="0"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673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2B72-5EFB-2B4D-BBDF-916337A53DC6}" type="datetime1">
              <a:rPr lang="en-US" smtClean="0"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891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B05E1-C71E-544E-9F74-844878BC4783}" type="datetime1">
              <a:rPr lang="en-US" smtClean="0"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527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E8AFE-A49F-3347-91BC-9E8CE1BCC4B4}" type="datetime1">
              <a:rPr lang="en-US" smtClean="0"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088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5EA109CB-DDDB-7949-A85C-355CAB3D7576}" type="datetime1">
              <a:rPr lang="en-US" smtClean="0"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66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56BB9-C860-D945-A0DA-AC84E1154E6B}" type="datetime1">
              <a:rPr lang="en-US" smtClean="0"/>
              <a:t>4/27/2025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177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5F966-147F-B24F-8855-ADF4B9638779}" type="datetime1">
              <a:rPr lang="en-US" smtClean="0"/>
              <a:t>4/27/2025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86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BB21E-6508-274A-8215-090AB0A8BFD7}" type="datetime1">
              <a:rPr lang="en-US" smtClean="0"/>
              <a:t>4/27/2025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467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E3B75-9C36-5140-9B2C-4AB02DB5CE55}" type="datetime1">
              <a:rPr lang="en-US" smtClean="0"/>
              <a:t>4/27/2025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6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E5107-D26A-8749-91B4-BDF6C1B6361A}" type="datetime1">
              <a:rPr lang="en-US" smtClean="0"/>
              <a:t>4/27/2025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674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C6945-859D-154B-9E61-3980F2B5BC84}" type="datetime1">
              <a:rPr lang="en-US" smtClean="0"/>
              <a:t>4/27/2025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728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3E2B6D2D-DD65-7542-B616-C09BD0686257}" type="datetime1">
              <a:rPr lang="en-US" smtClean="0"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904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11.jpeg"/><Relationship Id="rId4" Type="http://schemas.openxmlformats.org/officeDocument/2006/relationships/diagramLayout" Target="../diagrams/layout2.xml"/><Relationship Id="rId9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vocados and peppers on a cutting board">
            <a:extLst>
              <a:ext uri="{FF2B5EF4-FFF2-40B4-BE49-F238E27FC236}">
                <a16:creationId xmlns:a16="http://schemas.microsoft.com/office/drawing/2014/main" id="{573EC269-9A59-49F8-B377-784E209B3A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982133"/>
            <a:ext cx="10553418" cy="3485898"/>
          </a:xfrm>
          <a:noFill/>
        </p:spPr>
        <p:txBody>
          <a:bodyPr anchor="b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	 Rodo </a:t>
            </a:r>
            <a:r>
              <a:rPr lang="en-US" dirty="0" err="1">
                <a:solidFill>
                  <a:srgbClr val="FFFFFF"/>
                </a:solidFill>
              </a:rPr>
              <a:t>Urbanmarket</a:t>
            </a:r>
            <a:r>
              <a:rPr lang="en-US" dirty="0">
                <a:solidFill>
                  <a:srgbClr val="FFFFFF"/>
                </a:solidFill>
              </a:rPr>
              <a:t>  	Inventory Software 					solution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7FFE273-805C-47CC-98BD-C63CD14BF6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500" b="1" dirty="0">
                <a:solidFill>
                  <a:srgbClr val="FFFFFF"/>
                </a:solidFill>
              </a:rPr>
              <a:t>Script name: Inventory_manager.sh</a:t>
            </a:r>
          </a:p>
          <a:p>
            <a:r>
              <a:rPr lang="en-US" sz="1500" b="1" dirty="0">
                <a:solidFill>
                  <a:srgbClr val="FFFFFF"/>
                </a:solidFill>
              </a:rPr>
              <a:t>            </a:t>
            </a:r>
            <a:r>
              <a:rPr lang="en-US" sz="1500" b="1" dirty="0" err="1">
                <a:solidFill>
                  <a:srgbClr val="FFFFFF"/>
                </a:solidFill>
              </a:rPr>
              <a:t>MoRoSus</a:t>
            </a:r>
            <a:r>
              <a:rPr lang="en-US" sz="1500" b="1" dirty="0">
                <a:solidFill>
                  <a:srgbClr val="FFFFFF"/>
                </a:solidFill>
              </a:rPr>
              <a:t> Tech Solutions </a:t>
            </a:r>
          </a:p>
          <a:p>
            <a:r>
              <a:rPr lang="en-US" sz="1500" b="1" dirty="0">
                <a:solidFill>
                  <a:srgbClr val="FFFFFF"/>
                </a:solidFill>
              </a:rPr>
              <a:t>By Ross Barretto &amp; Donelle Douglas</a:t>
            </a:r>
          </a:p>
        </p:txBody>
      </p:sp>
    </p:spTree>
    <p:extLst>
      <p:ext uri="{BB962C8B-B14F-4D97-AF65-F5344CB8AC3E}">
        <p14:creationId xmlns:p14="http://schemas.microsoft.com/office/powerpoint/2010/main" val="531247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5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280" y="484632"/>
            <a:ext cx="6743844" cy="1609344"/>
          </a:xfrm>
        </p:spPr>
        <p:txBody>
          <a:bodyPr>
            <a:normAutofit/>
          </a:bodyPr>
          <a:lstStyle/>
          <a:p>
            <a:br>
              <a:rPr lang="en-US" sz="4800" dirty="0"/>
            </a:br>
            <a:r>
              <a:rPr lang="en-US" sz="4800" dirty="0"/>
              <a:t>	</a:t>
            </a:r>
            <a:r>
              <a:rPr lang="en-US" sz="4800" dirty="0" err="1"/>
              <a:t>RoDo</a:t>
            </a:r>
            <a:r>
              <a:rPr lang="en-US" sz="4800" dirty="0"/>
              <a:t> </a:t>
            </a:r>
            <a:r>
              <a:rPr lang="en-US" sz="4800" dirty="0" err="1"/>
              <a:t>UrbanMarket</a:t>
            </a:r>
            <a:endParaRPr lang="en-US" sz="4800" dirty="0"/>
          </a:p>
        </p:txBody>
      </p:sp>
      <p:graphicFrame>
        <p:nvGraphicFramePr>
          <p:cNvPr id="21" name="Content Placeholder 2" descr="Icon SmartArt graphic">
            <a:extLst>
              <a:ext uri="{FF2B5EF4-FFF2-40B4-BE49-F238E27FC236}">
                <a16:creationId xmlns:a16="http://schemas.microsoft.com/office/drawing/2014/main" id="{A3D1C6A2-434F-413C-ACCC-99B0DBD24C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6606625"/>
              </p:ext>
            </p:extLst>
          </p:nvPr>
        </p:nvGraphicFramePr>
        <p:xfrm>
          <a:off x="382279" y="2121408"/>
          <a:ext cx="6743845" cy="40507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FF10F5-F7BB-EA4C-BFFD-8D8D77D54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 dirty="0"/>
          </a:p>
        </p:txBody>
      </p:sp>
      <p:pic>
        <p:nvPicPr>
          <p:cNvPr id="9" name="Picture 8" descr="Woman reaching for bread on shelf">
            <a:extLst>
              <a:ext uri="{FF2B5EF4-FFF2-40B4-BE49-F238E27FC236}">
                <a16:creationId xmlns:a16="http://schemas.microsoft.com/office/drawing/2014/main" id="{E993FA7A-9A61-804B-A5E4-16683DB6CC4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7383" r="27383"/>
          <a:stretch/>
        </p:blipFill>
        <p:spPr>
          <a:xfrm>
            <a:off x="7545274" y="10"/>
            <a:ext cx="464672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813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118BA95-03E7-41B7-B442-0AF8C0A7F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048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59D8741-EAD6-41B1-A882-70D70FC35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1035" y="1679569"/>
            <a:ext cx="3498864" cy="3498858"/>
          </a:xfrm>
          <a:prstGeom prst="ellipse">
            <a:avLst/>
          </a:prstGeom>
          <a:blipFill dpi="0"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tile tx="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5444F36-3103-4D11-A25F-C054D4606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134" y="1864667"/>
            <a:ext cx="3128666" cy="3128662"/>
          </a:xfrm>
          <a:prstGeom prst="ellipse">
            <a:avLst/>
          </a:prstGeom>
          <a:noFill/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145" y="2376862"/>
            <a:ext cx="2640646" cy="2104273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3000" dirty="0" err="1">
                <a:solidFill>
                  <a:srgbClr val="FFFFFF"/>
                </a:solidFill>
              </a:rPr>
              <a:t>MoRosus</a:t>
            </a:r>
            <a:r>
              <a:rPr lang="en-US" sz="3000" dirty="0">
                <a:solidFill>
                  <a:srgbClr val="FFFFFF"/>
                </a:solidFill>
              </a:rPr>
              <a:t> </a:t>
            </a:r>
            <a:r>
              <a:rPr lang="en-US" sz="3000" dirty="0" err="1">
                <a:solidFill>
                  <a:srgbClr val="FFFFFF"/>
                </a:solidFill>
              </a:rPr>
              <a:t>UrbanMarket</a:t>
            </a:r>
            <a:br>
              <a:rPr lang="en-US" sz="3000" dirty="0">
                <a:solidFill>
                  <a:srgbClr val="FFFFFF"/>
                </a:solidFill>
              </a:rPr>
            </a:br>
            <a:r>
              <a:rPr lang="en-US" sz="3000" dirty="0">
                <a:solidFill>
                  <a:srgbClr val="FFFFFF"/>
                </a:solidFill>
              </a:rPr>
              <a:t>Solution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D9B3EAD-A2B3-42C4-927C-3455E3E69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02277" y="3388659"/>
            <a:ext cx="3657600" cy="80683"/>
          </a:xfrm>
          <a:prstGeom prst="rect">
            <a:avLst/>
          </a:prstGeom>
          <a:blipFill dpi="0" rotWithShape="1">
            <a:blip r:embed="rId5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12268D-E54B-4D47-B9B1-5A86B64C6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FAB73BC-B049-4115-A692-8D63A059BFB8}" type="slidenum">
              <a:rPr lang="en-US" sz="1900">
                <a:solidFill>
                  <a:schemeClr val="accent1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1900">
              <a:solidFill>
                <a:schemeClr val="accent1"/>
              </a:solidFill>
            </a:endParaRPr>
          </a:p>
        </p:txBody>
      </p:sp>
      <p:graphicFrame>
        <p:nvGraphicFramePr>
          <p:cNvPr id="13" name="Диаграмма 3" descr="Chart&#10;i">
            <a:extLst>
              <a:ext uri="{FF2B5EF4-FFF2-40B4-BE49-F238E27FC236}">
                <a16:creationId xmlns:a16="http://schemas.microsoft.com/office/drawing/2014/main" id="{6BDC48A0-8B3E-CE42-BC22-664690C98213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9204158"/>
              </p:ext>
            </p:extLst>
          </p:nvPr>
        </p:nvGraphicFramePr>
        <p:xfrm>
          <a:off x="4959722" y="-211324"/>
          <a:ext cx="6679971" cy="70243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463734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5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7" y="320723"/>
            <a:ext cx="7044833" cy="1872402"/>
          </a:xfrm>
        </p:spPr>
        <p:txBody>
          <a:bodyPr>
            <a:normAutofit/>
          </a:bodyPr>
          <a:lstStyle/>
          <a:p>
            <a:r>
              <a:rPr lang="en-US" sz="4200" dirty="0"/>
              <a:t>    </a:t>
            </a:r>
            <a:r>
              <a:rPr lang="en-US" sz="4200" dirty="0" err="1"/>
              <a:t>MoRosus</a:t>
            </a:r>
            <a:r>
              <a:rPr lang="en-US" sz="4200" dirty="0"/>
              <a:t> </a:t>
            </a:r>
            <a:r>
              <a:rPr lang="en-US" sz="4200" dirty="0" err="1"/>
              <a:t>urbanmarket</a:t>
            </a:r>
            <a:r>
              <a:rPr lang="en-US" sz="4200" dirty="0"/>
              <a:t> </a:t>
            </a:r>
            <a:br>
              <a:rPr lang="en-US" sz="4200" dirty="0"/>
            </a:br>
            <a:r>
              <a:rPr lang="en-US" sz="4200" dirty="0"/>
              <a:t>system Architecture diagram</a:t>
            </a:r>
          </a:p>
        </p:txBody>
      </p:sp>
      <p:graphicFrame>
        <p:nvGraphicFramePr>
          <p:cNvPr id="76" name="Content Placeholder 2" descr="Icon Smart Art graphic">
            <a:extLst>
              <a:ext uri="{FF2B5EF4-FFF2-40B4-BE49-F238E27FC236}">
                <a16:creationId xmlns:a16="http://schemas.microsoft.com/office/drawing/2014/main" id="{F6689467-90E9-3D40-8EC6-DF4B0D9B384A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7869492"/>
              </p:ext>
            </p:extLst>
          </p:nvPr>
        </p:nvGraphicFramePr>
        <p:xfrm>
          <a:off x="390343" y="1774209"/>
          <a:ext cx="6303884" cy="5018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2AE3EF-C217-7B49-BEE6-967B63E1E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50988" y="6275719"/>
            <a:ext cx="6400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pic>
        <p:nvPicPr>
          <p:cNvPr id="14" name="Picture 13" descr="Brown farm eggs on table">
            <a:extLst>
              <a:ext uri="{FF2B5EF4-FFF2-40B4-BE49-F238E27FC236}">
                <a16:creationId xmlns:a16="http://schemas.microsoft.com/office/drawing/2014/main" id="{D97B32EE-3A4B-2F49-A7F1-929098AB011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1960" r="11960"/>
          <a:stretch/>
        </p:blipFill>
        <p:spPr>
          <a:xfrm>
            <a:off x="7853983" y="-2"/>
            <a:ext cx="4329965" cy="3793338"/>
          </a:xfrm>
          <a:custGeom>
            <a:avLst/>
            <a:gdLst/>
            <a:ahLst/>
            <a:cxnLst/>
            <a:rect l="l" t="t" r="r" b="b"/>
            <a:pathLst>
              <a:path w="4329965" h="3793338">
                <a:moveTo>
                  <a:pt x="620085" y="0"/>
                </a:moveTo>
                <a:lnTo>
                  <a:pt x="4329965" y="0"/>
                </a:lnTo>
                <a:lnTo>
                  <a:pt x="4329965" y="2733720"/>
                </a:lnTo>
                <a:lnTo>
                  <a:pt x="4251051" y="2820548"/>
                </a:lnTo>
                <a:cubicBezTo>
                  <a:pt x="3831561" y="3240037"/>
                  <a:pt x="3252041" y="3499497"/>
                  <a:pt x="2611921" y="3499497"/>
                </a:cubicBezTo>
                <a:cubicBezTo>
                  <a:pt x="1331680" y="3499497"/>
                  <a:pt x="293841" y="2461658"/>
                  <a:pt x="293841" y="1181418"/>
                </a:cubicBezTo>
                <a:cubicBezTo>
                  <a:pt x="293841" y="781342"/>
                  <a:pt x="395193" y="404939"/>
                  <a:pt x="573621" y="76483"/>
                </a:cubicBezTo>
                <a:close/>
                <a:moveTo>
                  <a:pt x="284617" y="0"/>
                </a:moveTo>
                <a:lnTo>
                  <a:pt x="543760" y="0"/>
                </a:lnTo>
                <a:lnTo>
                  <a:pt x="516204" y="45359"/>
                </a:lnTo>
                <a:cubicBezTo>
                  <a:pt x="332750" y="383067"/>
                  <a:pt x="228543" y="770073"/>
                  <a:pt x="228543" y="1181418"/>
                </a:cubicBezTo>
                <a:cubicBezTo>
                  <a:pt x="228543" y="2497720"/>
                  <a:pt x="1295618" y="3564795"/>
                  <a:pt x="2611921" y="3564795"/>
                </a:cubicBezTo>
                <a:cubicBezTo>
                  <a:pt x="3270072" y="3564795"/>
                  <a:pt x="3865916" y="3298026"/>
                  <a:pt x="4297223" y="2866720"/>
                </a:cubicBezTo>
                <a:lnTo>
                  <a:pt x="4329965" y="2830694"/>
                </a:lnTo>
                <a:lnTo>
                  <a:pt x="4329965" y="3145443"/>
                </a:lnTo>
                <a:lnTo>
                  <a:pt x="4273345" y="3196903"/>
                </a:lnTo>
                <a:cubicBezTo>
                  <a:pt x="3821851" y="3569508"/>
                  <a:pt x="3243025" y="3793338"/>
                  <a:pt x="2611921" y="3793338"/>
                </a:cubicBezTo>
                <a:cubicBezTo>
                  <a:pt x="1169396" y="3793338"/>
                  <a:pt x="0" y="2623942"/>
                  <a:pt x="0" y="1181418"/>
                </a:cubicBezTo>
                <a:cubicBezTo>
                  <a:pt x="0" y="820786"/>
                  <a:pt x="73088" y="477226"/>
                  <a:pt x="205258" y="164740"/>
                </a:cubicBezTo>
                <a:close/>
              </a:path>
            </a:pathLst>
          </a:custGeom>
        </p:spPr>
      </p:pic>
      <p:pic>
        <p:nvPicPr>
          <p:cNvPr id="10" name="Picture 9" descr="Top view of sugar-coated candy">
            <a:extLst>
              <a:ext uri="{FF2B5EF4-FFF2-40B4-BE49-F238E27FC236}">
                <a16:creationId xmlns:a16="http://schemas.microsoft.com/office/drawing/2014/main" id="{BF2128BA-4DEB-F44E-AEEA-6551A932B9B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6878" r="16878"/>
          <a:stretch/>
        </p:blipFill>
        <p:spPr>
          <a:xfrm>
            <a:off x="5679762" y="2646306"/>
            <a:ext cx="3197072" cy="3197072"/>
          </a:xfrm>
          <a:custGeom>
            <a:avLst/>
            <a:gdLst/>
            <a:ahLst/>
            <a:cxnLst/>
            <a:rect l="l" t="t" r="r" b="b"/>
            <a:pathLst>
              <a:path w="3197072" h="3197072">
                <a:moveTo>
                  <a:pt x="1598536" y="179835"/>
                </a:moveTo>
                <a:cubicBezTo>
                  <a:pt x="2382063" y="179835"/>
                  <a:pt x="3017237" y="815009"/>
                  <a:pt x="3017237" y="1598536"/>
                </a:cubicBezTo>
                <a:cubicBezTo>
                  <a:pt x="3017237" y="2382063"/>
                  <a:pt x="2382063" y="3017237"/>
                  <a:pt x="1598536" y="3017237"/>
                </a:cubicBezTo>
                <a:cubicBezTo>
                  <a:pt x="815009" y="3017237"/>
                  <a:pt x="179836" y="2382063"/>
                  <a:pt x="179836" y="1598536"/>
                </a:cubicBezTo>
                <a:cubicBezTo>
                  <a:pt x="179836" y="815009"/>
                  <a:pt x="815009" y="179835"/>
                  <a:pt x="1598536" y="179835"/>
                </a:cubicBezTo>
                <a:close/>
                <a:moveTo>
                  <a:pt x="1598536" y="139872"/>
                </a:moveTo>
                <a:cubicBezTo>
                  <a:pt x="792938" y="139872"/>
                  <a:pt x="139872" y="792939"/>
                  <a:pt x="139872" y="1598536"/>
                </a:cubicBezTo>
                <a:cubicBezTo>
                  <a:pt x="139872" y="2404134"/>
                  <a:pt x="792938" y="3057200"/>
                  <a:pt x="1598536" y="3057200"/>
                </a:cubicBezTo>
                <a:cubicBezTo>
                  <a:pt x="2404134" y="3057200"/>
                  <a:pt x="3057200" y="2404134"/>
                  <a:pt x="3057200" y="1598536"/>
                </a:cubicBezTo>
                <a:cubicBezTo>
                  <a:pt x="3057200" y="792939"/>
                  <a:pt x="2404134" y="139872"/>
                  <a:pt x="1598536" y="139872"/>
                </a:cubicBezTo>
                <a:close/>
                <a:moveTo>
                  <a:pt x="1598536" y="0"/>
                </a:moveTo>
                <a:cubicBezTo>
                  <a:pt x="2481383" y="0"/>
                  <a:pt x="3197072" y="715689"/>
                  <a:pt x="3197072" y="1598536"/>
                </a:cubicBezTo>
                <a:cubicBezTo>
                  <a:pt x="3197072" y="2481383"/>
                  <a:pt x="2481383" y="3197072"/>
                  <a:pt x="1598536" y="3197072"/>
                </a:cubicBezTo>
                <a:cubicBezTo>
                  <a:pt x="715689" y="3197072"/>
                  <a:pt x="0" y="2481383"/>
                  <a:pt x="0" y="1598536"/>
                </a:cubicBezTo>
                <a:cubicBezTo>
                  <a:pt x="0" y="715689"/>
                  <a:pt x="715689" y="0"/>
                  <a:pt x="1598536" y="0"/>
                </a:cubicBezTo>
                <a:close/>
              </a:path>
            </a:pathLst>
          </a:custGeom>
        </p:spPr>
      </p:pic>
      <p:pic>
        <p:nvPicPr>
          <p:cNvPr id="12" name="Picture 11" descr="tomatoes and baby tomatoes">
            <a:extLst>
              <a:ext uri="{FF2B5EF4-FFF2-40B4-BE49-F238E27FC236}">
                <a16:creationId xmlns:a16="http://schemas.microsoft.com/office/drawing/2014/main" id="{125DEDD5-30B7-4040-BAD5-B964E0635F9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7" r="13407" b="-1"/>
          <a:stretch/>
        </p:blipFill>
        <p:spPr>
          <a:xfrm>
            <a:off x="8775850" y="3931477"/>
            <a:ext cx="3416150" cy="2926525"/>
          </a:xfrm>
          <a:custGeom>
            <a:avLst/>
            <a:gdLst/>
            <a:ahLst/>
            <a:cxnLst/>
            <a:rect l="l" t="t" r="r" b="b"/>
            <a:pathLst>
              <a:path w="3416150" h="2926525">
                <a:moveTo>
                  <a:pt x="2001856" y="225209"/>
                </a:moveTo>
                <a:cubicBezTo>
                  <a:pt x="2553790" y="225209"/>
                  <a:pt x="3046941" y="476889"/>
                  <a:pt x="3372804" y="871744"/>
                </a:cubicBezTo>
                <a:lnTo>
                  <a:pt x="3416150" y="929710"/>
                </a:lnTo>
                <a:lnTo>
                  <a:pt x="3416150" y="2926525"/>
                </a:lnTo>
                <a:lnTo>
                  <a:pt x="486913" y="2926525"/>
                </a:lnTo>
                <a:lnTo>
                  <a:pt x="439641" y="2848713"/>
                </a:lnTo>
                <a:cubicBezTo>
                  <a:pt x="302888" y="2596974"/>
                  <a:pt x="225209" y="2308487"/>
                  <a:pt x="225209" y="2001857"/>
                </a:cubicBezTo>
                <a:cubicBezTo>
                  <a:pt x="225209" y="1020641"/>
                  <a:pt x="1020641" y="225209"/>
                  <a:pt x="2001856" y="225209"/>
                </a:cubicBezTo>
                <a:close/>
                <a:moveTo>
                  <a:pt x="2001856" y="0"/>
                </a:moveTo>
                <a:cubicBezTo>
                  <a:pt x="2485554" y="0"/>
                  <a:pt x="2929185" y="171550"/>
                  <a:pt x="3275223" y="457127"/>
                </a:cubicBezTo>
                <a:lnTo>
                  <a:pt x="3416150" y="585210"/>
                </a:lnTo>
                <a:lnTo>
                  <a:pt x="3416150" y="846232"/>
                </a:lnTo>
                <a:lnTo>
                  <a:pt x="3411422" y="839910"/>
                </a:lnTo>
                <a:cubicBezTo>
                  <a:pt x="3076380" y="433932"/>
                  <a:pt x="2569338" y="175163"/>
                  <a:pt x="2001856" y="175163"/>
                </a:cubicBezTo>
                <a:cubicBezTo>
                  <a:pt x="993002" y="175163"/>
                  <a:pt x="175162" y="993002"/>
                  <a:pt x="175162" y="2001857"/>
                </a:cubicBezTo>
                <a:cubicBezTo>
                  <a:pt x="175162" y="2317124"/>
                  <a:pt x="255029" y="2613738"/>
                  <a:pt x="395634" y="2872568"/>
                </a:cubicBezTo>
                <a:lnTo>
                  <a:pt x="428414" y="2926525"/>
                </a:lnTo>
                <a:lnTo>
                  <a:pt x="227385" y="2926525"/>
                </a:lnTo>
                <a:lnTo>
                  <a:pt x="157316" y="2781070"/>
                </a:lnTo>
                <a:cubicBezTo>
                  <a:pt x="56016" y="2541571"/>
                  <a:pt x="0" y="2278256"/>
                  <a:pt x="0" y="2001857"/>
                </a:cubicBezTo>
                <a:cubicBezTo>
                  <a:pt x="0" y="896262"/>
                  <a:pt x="896262" y="0"/>
                  <a:pt x="200185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3814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4">
                <a:lumMod val="65000"/>
              </a:schemeClr>
            </a:gs>
            <a:gs pos="5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1D3F2-02C5-1012-0221-C37AFD89D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323696"/>
          </a:xfrm>
        </p:spPr>
        <p:txBody>
          <a:bodyPr>
            <a:normAutofit fontScale="90000"/>
          </a:bodyPr>
          <a:lstStyle/>
          <a:p>
            <a:pPr algn="ctr"/>
            <a:r>
              <a:rPr lang="en-US" i="1" dirty="0"/>
              <a:t>Inventory, adding, Updating, recording Samples (demo)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E34A0-BBDF-B0D2-D4DF-26DB4A194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1740089"/>
            <a:ext cx="10058400" cy="489781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E1AA09-D915-372B-BB03-C249CF8A6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140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F043BA-0C52-4068-BCF5-2B2D89BA9D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D05AF2-85E4-EB32-9A4E-80499F8C0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81" y="484632"/>
            <a:ext cx="5221005" cy="1241040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i="1" dirty="0" err="1"/>
              <a:t>RoDo</a:t>
            </a:r>
            <a:r>
              <a:rPr lang="en-US" sz="3600" i="1" dirty="0"/>
              <a:t> Tech Code highlights:</a:t>
            </a:r>
          </a:p>
        </p:txBody>
      </p:sp>
      <p:pic>
        <p:nvPicPr>
          <p:cNvPr id="6" name="Picture 5" descr="Plastic containers in bright colors">
            <a:extLst>
              <a:ext uri="{FF2B5EF4-FFF2-40B4-BE49-F238E27FC236}">
                <a16:creationId xmlns:a16="http://schemas.microsoft.com/office/drawing/2014/main" id="{E6628610-68DC-170C-422B-F64CB9356D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040" r="14484" b="-1"/>
          <a:stretch/>
        </p:blipFill>
        <p:spPr>
          <a:xfrm>
            <a:off x="3343" y="10"/>
            <a:ext cx="6276013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F52E6-A533-2907-CB10-B49AA26B3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9381" y="1395663"/>
            <a:ext cx="5221004" cy="52422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>
                <a:highlight>
                  <a:srgbClr val="C0C0C0"/>
                </a:highlight>
              </a:rPr>
              <a:t>Adding Product Function:</a:t>
            </a:r>
          </a:p>
          <a:p>
            <a:r>
              <a:rPr lang="en-US" sz="1600" dirty="0" err="1"/>
              <a:t>add_product</a:t>
            </a:r>
            <a:r>
              <a:rPr lang="en-US" sz="1600" dirty="0"/>
              <a:t>() {</a:t>
            </a:r>
          </a:p>
          <a:p>
            <a:r>
              <a:rPr lang="en-US" sz="1600" dirty="0"/>
              <a:t>    read -p "Enter product name: " prod</a:t>
            </a:r>
          </a:p>
          <a:p>
            <a:r>
              <a:rPr lang="en-US" sz="1600" dirty="0"/>
              <a:t>    read -p "Enter Product ID: " id</a:t>
            </a:r>
          </a:p>
          <a:p>
            <a:r>
              <a:rPr lang="en-US" sz="1600" dirty="0"/>
              <a:t>    read -p "Enter quantity: " qty</a:t>
            </a:r>
          </a:p>
          <a:p>
            <a:r>
              <a:rPr lang="en-US" sz="1600" dirty="0"/>
              <a:t>    read -p "Enter price: " price</a:t>
            </a:r>
          </a:p>
          <a:p>
            <a:r>
              <a:rPr lang="en-US" sz="1600" dirty="0"/>
              <a:t>    echo "$</a:t>
            </a:r>
            <a:r>
              <a:rPr lang="en-US" sz="1600" dirty="0" err="1"/>
              <a:t>prod,$id,$qty,$price</a:t>
            </a:r>
            <a:r>
              <a:rPr lang="en-US" sz="1600" dirty="0"/>
              <a:t>" &gt;&gt; "$file"</a:t>
            </a:r>
          </a:p>
          <a:p>
            <a:r>
              <a:rPr lang="en-US" sz="1600" dirty="0"/>
              <a:t>    echo "Product added."</a:t>
            </a:r>
          </a:p>
          <a:p>
            <a:r>
              <a:rPr lang="en-US" sz="1600" dirty="0"/>
              <a:t>}</a:t>
            </a:r>
          </a:p>
          <a:p>
            <a:pPr marL="0" indent="0">
              <a:buNone/>
            </a:pPr>
            <a:r>
              <a:rPr lang="en-US" sz="1600" b="1" dirty="0">
                <a:highlight>
                  <a:srgbClr val="C0C0C0"/>
                </a:highlight>
              </a:rPr>
              <a:t>Update Stock Safely with “sed”: </a:t>
            </a:r>
          </a:p>
          <a:p>
            <a:r>
              <a:rPr lang="en-US" sz="1600" dirty="0"/>
              <a:t>sed -</a:t>
            </a:r>
            <a:r>
              <a:rPr lang="en-US" sz="1600" dirty="0" err="1"/>
              <a:t>i</a:t>
            </a:r>
            <a:r>
              <a:rPr lang="en-US" sz="1600" dirty="0"/>
              <a:t> "/,$</a:t>
            </a:r>
            <a:r>
              <a:rPr lang="en-US" sz="1600" dirty="0" err="1"/>
              <a:t>prodID</a:t>
            </a:r>
            <a:r>
              <a:rPr lang="en-US" sz="1600" dirty="0"/>
              <a:t>,/s/^\([^,]*,[^,]*,\)[^,]*/\1$stock/" "$file“</a:t>
            </a:r>
          </a:p>
          <a:p>
            <a:pPr marL="0" indent="0">
              <a:buNone/>
            </a:pPr>
            <a:r>
              <a:rPr lang="en-US" sz="1600" b="1" dirty="0">
                <a:highlight>
                  <a:srgbClr val="C0C0C0"/>
                </a:highlight>
              </a:rPr>
              <a:t>Search </a:t>
            </a:r>
            <a:r>
              <a:rPr lang="en-US" sz="1600" b="1" dirty="0" err="1">
                <a:highlight>
                  <a:srgbClr val="C0C0C0"/>
                </a:highlight>
              </a:rPr>
              <a:t>Producks</a:t>
            </a:r>
            <a:r>
              <a:rPr lang="en-US" sz="1600" b="1" dirty="0">
                <a:highlight>
                  <a:srgbClr val="C0C0C0"/>
                </a:highlight>
              </a:rPr>
              <a:t> using “awk”:</a:t>
            </a:r>
          </a:p>
          <a:p>
            <a:r>
              <a:rPr lang="en-US" sz="1600" dirty="0"/>
              <a:t>awk -F',' -v id="$search" '$2 == id {print}' "$file"</a:t>
            </a:r>
          </a:p>
          <a:p>
            <a:pPr marL="0" indent="0">
              <a:buNone/>
            </a:pPr>
            <a:endParaRPr lang="en-US" sz="1100" b="1" dirty="0">
              <a:highlight>
                <a:srgbClr val="C0C0C0"/>
              </a:highlight>
            </a:endParaRPr>
          </a:p>
          <a:p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b="1" dirty="0">
              <a:highlight>
                <a:srgbClr val="C0C0C0"/>
              </a:highlight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89ACCC8-A635-400E-B9C0-AD9CA5710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BC21CEB-233C-4B50-8CCA-829AD0428F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3DF2D74-CD63-49A8-A93B-9DA2F5951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F2F8ED-B549-6DC4-04A4-48721DE2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152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000">
              <a:schemeClr val="accent4">
                <a:lumMod val="6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oman working on fruit packing line">
            <a:extLst>
              <a:ext uri="{FF2B5EF4-FFF2-40B4-BE49-F238E27FC236}">
                <a16:creationId xmlns:a16="http://schemas.microsoft.com/office/drawing/2014/main" id="{92C4C2DA-90B8-3144-9F35-4567B52801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573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60390C-0E4C-4682-8246-AFA2E4985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BA87F4-FB8A-4D91-B3F3-DFA78E0CC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4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3480" y="4277802"/>
            <a:ext cx="6022449" cy="1622451"/>
          </a:xfrm>
        </p:spPr>
        <p:txBody>
          <a:bodyPr>
            <a:normAutofit/>
          </a:bodyPr>
          <a:lstStyle/>
          <a:p>
            <a:pPr algn="r"/>
            <a:r>
              <a:rPr lang="en-US" sz="3800"/>
              <a:t>Any Questions?</a:t>
            </a:r>
            <a:br>
              <a:rPr lang="en-US" sz="3800"/>
            </a:br>
            <a:br>
              <a:rPr lang="en-US" sz="3800"/>
            </a:br>
            <a:r>
              <a:rPr lang="en-US" sz="3800"/>
              <a:t>	Thank you!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12A90F-45C2-4C9B-BAF6-9CE1F546C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66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EE1C908-B3CC-430B-8659-0948FA2BA0C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0957EC-86C0-4415-A208-C533BB28CB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D45F22A-22AD-4AB5-B4E5-D6E61E43E45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</TotalTime>
  <Words>386</Words>
  <Application>Microsoft Office PowerPoint</Application>
  <PresentationFormat>Widescreen</PresentationFormat>
  <Paragraphs>70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Rockwell</vt:lpstr>
      <vt:lpstr>Rockwell Condensed</vt:lpstr>
      <vt:lpstr>Rockwell Extra Bold</vt:lpstr>
      <vt:lpstr>Wingdings</vt:lpstr>
      <vt:lpstr>Wood Type</vt:lpstr>
      <vt:lpstr>  Rodo Urbanmarket   Inventory Software      solution</vt:lpstr>
      <vt:lpstr>  RoDo UrbanMarket</vt:lpstr>
      <vt:lpstr>MoRosus UrbanMarket Solution</vt:lpstr>
      <vt:lpstr>    MoRosus urbanmarket  system Architecture diagram</vt:lpstr>
      <vt:lpstr>Inventory, adding, Updating, recording Samples (demo)</vt:lpstr>
      <vt:lpstr>RoDo Tech Code highlights:</vt:lpstr>
      <vt:lpstr>Any Questions?  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Donelle Douglas</dc:creator>
  <cp:lastModifiedBy>Donelle Douglas</cp:lastModifiedBy>
  <cp:revision>3</cp:revision>
  <dcterms:created xsi:type="dcterms:W3CDTF">2025-04-27T20:55:04Z</dcterms:created>
  <dcterms:modified xsi:type="dcterms:W3CDTF">2025-04-28T02:37:25Z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